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roxima Nova Bold" charset="1" panose="02000506030000020004"/>
      <p:regular r:id="rId15"/>
    </p:embeddedFont>
    <p:embeddedFont>
      <p:font typeface="Proxima Nova" charset="1" panose="020005060300000200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2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Relationship Id="rId4" Target="../media/image22.png" Type="http://schemas.openxmlformats.org/officeDocument/2006/relationships/image"/><Relationship Id="rId5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44" r="0" b="-5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88941" y="3977707"/>
            <a:ext cx="8412998" cy="6760096"/>
          </a:xfrm>
          <a:custGeom>
            <a:avLst/>
            <a:gdLst/>
            <a:ahLst/>
            <a:cxnLst/>
            <a:rect r="r" b="b" t="t" l="l"/>
            <a:pathLst>
              <a:path h="6760096" w="8412998">
                <a:moveTo>
                  <a:pt x="0" y="0"/>
                </a:moveTo>
                <a:lnTo>
                  <a:pt x="8412997" y="0"/>
                </a:lnTo>
                <a:lnTo>
                  <a:pt x="8412997" y="6760095"/>
                </a:lnTo>
                <a:lnTo>
                  <a:pt x="0" y="6760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04" t="0" r="-935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720131" y="4166340"/>
            <a:ext cx="7370495" cy="4141102"/>
            <a:chOff x="0" y="0"/>
            <a:chExt cx="9827326" cy="5521469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10034" t="0" r="10034" b="0"/>
            <a:stretch>
              <a:fillRect/>
            </a:stretch>
          </p:blipFill>
          <p:spPr>
            <a:xfrm flipH="false" flipV="false">
              <a:off x="0" y="0"/>
              <a:ext cx="9827326" cy="5521469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10778760" y="7280745"/>
            <a:ext cx="1882741" cy="3955110"/>
          </a:xfrm>
          <a:custGeom>
            <a:avLst/>
            <a:gdLst/>
            <a:ahLst/>
            <a:cxnLst/>
            <a:rect r="r" b="b" t="t" l="l"/>
            <a:pathLst>
              <a:path h="3955110" w="1882741">
                <a:moveTo>
                  <a:pt x="0" y="0"/>
                </a:moveTo>
                <a:lnTo>
                  <a:pt x="1882741" y="0"/>
                </a:lnTo>
                <a:lnTo>
                  <a:pt x="1882741" y="3955110"/>
                </a:lnTo>
                <a:lnTo>
                  <a:pt x="0" y="39551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776151"/>
            <a:ext cx="8634880" cy="2257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9500" spc="-475" b="true">
                <a:solidFill>
                  <a:srgbClr val="C9990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Sistema Aduana Chile - Argentina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15812" y="316081"/>
            <a:ext cx="3660596" cy="1425239"/>
            <a:chOff x="0" y="0"/>
            <a:chExt cx="4880794" cy="190031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57866" cy="1900318"/>
            </a:xfrm>
            <a:custGeom>
              <a:avLst/>
              <a:gdLst/>
              <a:ahLst/>
              <a:cxnLst/>
              <a:rect r="r" b="b" t="t" l="l"/>
              <a:pathLst>
                <a:path h="1900318" w="1557866">
                  <a:moveTo>
                    <a:pt x="0" y="0"/>
                  </a:moveTo>
                  <a:lnTo>
                    <a:pt x="1557866" y="0"/>
                  </a:lnTo>
                  <a:lnTo>
                    <a:pt x="1557866" y="1900318"/>
                  </a:lnTo>
                  <a:lnTo>
                    <a:pt x="0" y="1900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3665" t="-50253" r="-296615" b="-55565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57866" y="271997"/>
              <a:ext cx="3322928" cy="1356324"/>
            </a:xfrm>
            <a:custGeom>
              <a:avLst/>
              <a:gdLst/>
              <a:ahLst/>
              <a:cxnLst/>
              <a:rect r="r" b="b" t="t" l="l"/>
              <a:pathLst>
                <a:path h="1356324" w="3322928">
                  <a:moveTo>
                    <a:pt x="0" y="0"/>
                  </a:moveTo>
                  <a:lnTo>
                    <a:pt x="3322928" y="0"/>
                  </a:lnTo>
                  <a:lnTo>
                    <a:pt x="3322928" y="1356324"/>
                  </a:lnTo>
                  <a:lnTo>
                    <a:pt x="0" y="1356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7555" t="-86366" r="-22433" b="-67523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5966902"/>
            <a:ext cx="7412410" cy="330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Integrantes: 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Nicolás Fernández Vera 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Diego Iturra</a:t>
            </a:r>
          </a:p>
          <a:p>
            <a:pPr algn="l" marL="539754" indent="-269877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Ignacio Valeria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Docente: Ricardo Alfonso Pino Aranda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Fecha: 08/07/2025</a:t>
            </a:r>
          </a:p>
          <a:p>
            <a:pPr algn="l">
              <a:lnSpc>
                <a:spcPts val="3750"/>
              </a:lnSpc>
            </a:pPr>
            <a:r>
              <a:rPr lang="en-US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Asignatura: Ingeniería de software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44" r="0" b="-5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9582" y="-3912231"/>
            <a:ext cx="8606118" cy="8229600"/>
          </a:xfrm>
          <a:custGeom>
            <a:avLst/>
            <a:gdLst/>
            <a:ahLst/>
            <a:cxnLst/>
            <a:rect r="r" b="b" t="t" l="l"/>
            <a:pathLst>
              <a:path h="8229600" w="8606118">
                <a:moveTo>
                  <a:pt x="0" y="0"/>
                </a:moveTo>
                <a:lnTo>
                  <a:pt x="8606117" y="0"/>
                </a:lnTo>
                <a:lnTo>
                  <a:pt x="860611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043921" y="4550420"/>
            <a:ext cx="8046023" cy="6051280"/>
            <a:chOff x="0" y="0"/>
            <a:chExt cx="10728031" cy="806837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1203964" y="200105"/>
              <a:ext cx="8862654" cy="5007546"/>
              <a:chOff x="0" y="0"/>
              <a:chExt cx="10667712" cy="6027434"/>
            </a:xfrm>
          </p:grpSpPr>
          <p:pic>
            <p:nvPicPr>
              <p:cNvPr name="Picture 6" id="6"/>
              <p:cNvPicPr>
                <a:picLocks noChangeAspect="true"/>
              </p:cNvPicPr>
              <p:nvPr/>
            </p:nvPicPr>
            <p:blipFill>
              <a:blip r:embed="rId4"/>
              <a:srcRect l="2798" t="1677" r="0" b="40896"/>
              <a:stretch>
                <a:fillRect/>
              </a:stretch>
            </p:blipFill>
            <p:spPr>
              <a:xfrm flipH="false" flipV="false">
                <a:off x="0" y="0"/>
                <a:ext cx="10667712" cy="6027434"/>
              </a:xfrm>
              <a:prstGeom prst="rect">
                <a:avLst/>
              </a:prstGeom>
            </p:spPr>
          </p:pic>
        </p:grp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28031" cy="8068373"/>
            </a:xfrm>
            <a:custGeom>
              <a:avLst/>
              <a:gdLst/>
              <a:ahLst/>
              <a:cxnLst/>
              <a:rect r="r" b="b" t="t" l="l"/>
              <a:pathLst>
                <a:path h="8068373" w="10728031">
                  <a:moveTo>
                    <a:pt x="0" y="0"/>
                  </a:moveTo>
                  <a:lnTo>
                    <a:pt x="10728031" y="0"/>
                  </a:lnTo>
                  <a:lnTo>
                    <a:pt x="10728031" y="8068373"/>
                  </a:lnTo>
                  <a:lnTo>
                    <a:pt x="0" y="80683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5633229" y="6308465"/>
            <a:ext cx="2152462" cy="4521718"/>
          </a:xfrm>
          <a:custGeom>
            <a:avLst/>
            <a:gdLst/>
            <a:ahLst/>
            <a:cxnLst/>
            <a:rect r="r" b="b" t="t" l="l"/>
            <a:pathLst>
              <a:path h="4521718" w="2152462">
                <a:moveTo>
                  <a:pt x="0" y="0"/>
                </a:moveTo>
                <a:lnTo>
                  <a:pt x="2152462" y="0"/>
                </a:lnTo>
                <a:lnTo>
                  <a:pt x="2152462" y="4521718"/>
                </a:lnTo>
                <a:lnTo>
                  <a:pt x="0" y="45217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89570" y="3397359"/>
            <a:ext cx="854895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b="true" sz="6000" spc="-300" strike="noStrike" u="none">
                <a:solidFill>
                  <a:srgbClr val="C9990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Contexto del caso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89570" y="4704253"/>
            <a:ext cx="9069730" cy="3062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86"/>
              </a:lnSpc>
            </a:pPr>
            <a:r>
              <a:rPr lang="en-US" sz="2918" spc="-5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El proceso actual de salida de vehículos en la frontera Chile-Argentina presenta altos tiempos de espera, errores manuales y poca trazabilidad. El sistema propuesto busca digitalizar y automatizar este flujo para mejorar eficiencia, seguridad y experiencia del usuario, enfocándose </a:t>
            </a:r>
            <a:r>
              <a:rPr lang="en-US" sz="2918" spc="-5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exclusivamente en la salida desde Chile.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15812" y="316081"/>
            <a:ext cx="3660596" cy="1425239"/>
            <a:chOff x="0" y="0"/>
            <a:chExt cx="4880794" cy="19003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7866" cy="1900318"/>
            </a:xfrm>
            <a:custGeom>
              <a:avLst/>
              <a:gdLst/>
              <a:ahLst/>
              <a:cxnLst/>
              <a:rect r="r" b="b" t="t" l="l"/>
              <a:pathLst>
                <a:path h="1900318" w="1557866">
                  <a:moveTo>
                    <a:pt x="0" y="0"/>
                  </a:moveTo>
                  <a:lnTo>
                    <a:pt x="1557866" y="0"/>
                  </a:lnTo>
                  <a:lnTo>
                    <a:pt x="1557866" y="1900318"/>
                  </a:lnTo>
                  <a:lnTo>
                    <a:pt x="0" y="1900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3665" t="-50253" r="-296615" b="-55565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557866" y="271997"/>
              <a:ext cx="3322928" cy="1356324"/>
            </a:xfrm>
            <a:custGeom>
              <a:avLst/>
              <a:gdLst/>
              <a:ahLst/>
              <a:cxnLst/>
              <a:rect r="r" b="b" t="t" l="l"/>
              <a:pathLst>
                <a:path h="1356324" w="3322928">
                  <a:moveTo>
                    <a:pt x="0" y="0"/>
                  </a:moveTo>
                  <a:lnTo>
                    <a:pt x="3322928" y="0"/>
                  </a:lnTo>
                  <a:lnTo>
                    <a:pt x="3322928" y="1356324"/>
                  </a:lnTo>
                  <a:lnTo>
                    <a:pt x="0" y="1356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7555" t="-86366" r="-22433" b="-67523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44" r="0" b="-5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5812" y="316081"/>
            <a:ext cx="3660596" cy="1425239"/>
            <a:chOff x="0" y="0"/>
            <a:chExt cx="4880794" cy="19003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7866" cy="1900318"/>
            </a:xfrm>
            <a:custGeom>
              <a:avLst/>
              <a:gdLst/>
              <a:ahLst/>
              <a:cxnLst/>
              <a:rect r="r" b="b" t="t" l="l"/>
              <a:pathLst>
                <a:path h="1900318" w="1557866">
                  <a:moveTo>
                    <a:pt x="0" y="0"/>
                  </a:moveTo>
                  <a:lnTo>
                    <a:pt x="1557866" y="0"/>
                  </a:lnTo>
                  <a:lnTo>
                    <a:pt x="1557866" y="1900318"/>
                  </a:lnTo>
                  <a:lnTo>
                    <a:pt x="0" y="1900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3665" t="-50253" r="-296615" b="-55565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57866" y="271997"/>
              <a:ext cx="3322928" cy="1356324"/>
            </a:xfrm>
            <a:custGeom>
              <a:avLst/>
              <a:gdLst/>
              <a:ahLst/>
              <a:cxnLst/>
              <a:rect r="r" b="b" t="t" l="l"/>
              <a:pathLst>
                <a:path h="1356324" w="3322928">
                  <a:moveTo>
                    <a:pt x="0" y="0"/>
                  </a:moveTo>
                  <a:lnTo>
                    <a:pt x="3322928" y="0"/>
                  </a:lnTo>
                  <a:lnTo>
                    <a:pt x="3322928" y="1356324"/>
                  </a:lnTo>
                  <a:lnTo>
                    <a:pt x="0" y="1356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7555" t="-86366" r="-22433" b="-6752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853975" y="3774651"/>
            <a:ext cx="9735961" cy="6857395"/>
            <a:chOff x="0" y="0"/>
            <a:chExt cx="12981281" cy="91431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324423" y="151103"/>
              <a:ext cx="10267722" cy="5979624"/>
            </a:xfrm>
            <a:custGeom>
              <a:avLst/>
              <a:gdLst/>
              <a:ahLst/>
              <a:cxnLst/>
              <a:rect r="r" b="b" t="t" l="l"/>
              <a:pathLst>
                <a:path h="5979624" w="10267722">
                  <a:moveTo>
                    <a:pt x="0" y="0"/>
                  </a:moveTo>
                  <a:lnTo>
                    <a:pt x="10267722" y="0"/>
                  </a:lnTo>
                  <a:lnTo>
                    <a:pt x="10267722" y="5979624"/>
                  </a:lnTo>
                  <a:lnTo>
                    <a:pt x="0" y="597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802" t="0" r="0" b="-68801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57155" cy="9143193"/>
            </a:xfrm>
            <a:custGeom>
              <a:avLst/>
              <a:gdLst/>
              <a:ahLst/>
              <a:cxnLst/>
              <a:rect r="r" b="b" t="t" l="l"/>
              <a:pathLst>
                <a:path h="9143193" w="12157155">
                  <a:moveTo>
                    <a:pt x="0" y="0"/>
                  </a:moveTo>
                  <a:lnTo>
                    <a:pt x="12157155" y="0"/>
                  </a:lnTo>
                  <a:lnTo>
                    <a:pt x="12157155" y="9143193"/>
                  </a:lnTo>
                  <a:lnTo>
                    <a:pt x="0" y="91431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0203008" y="2846759"/>
              <a:ext cx="2778273" cy="5836373"/>
            </a:xfrm>
            <a:custGeom>
              <a:avLst/>
              <a:gdLst/>
              <a:ahLst/>
              <a:cxnLst/>
              <a:rect r="r" b="b" t="t" l="l"/>
              <a:pathLst>
                <a:path h="5836373" w="2778273">
                  <a:moveTo>
                    <a:pt x="0" y="0"/>
                  </a:moveTo>
                  <a:lnTo>
                    <a:pt x="2778273" y="0"/>
                  </a:lnTo>
                  <a:lnTo>
                    <a:pt x="2778273" y="5836372"/>
                  </a:lnTo>
                  <a:lnTo>
                    <a:pt x="0" y="5836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15852" y="2067881"/>
            <a:ext cx="945674" cy="1452090"/>
          </a:xfrm>
          <a:custGeom>
            <a:avLst/>
            <a:gdLst/>
            <a:ahLst/>
            <a:cxnLst/>
            <a:rect r="r" b="b" t="t" l="l"/>
            <a:pathLst>
              <a:path h="1452090" w="945674">
                <a:moveTo>
                  <a:pt x="0" y="0"/>
                </a:moveTo>
                <a:lnTo>
                  <a:pt x="945674" y="0"/>
                </a:lnTo>
                <a:lnTo>
                  <a:pt x="945674" y="1452090"/>
                </a:lnTo>
                <a:lnTo>
                  <a:pt x="0" y="14520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557446" y="1968219"/>
            <a:ext cx="1523972" cy="1523972"/>
          </a:xfrm>
          <a:custGeom>
            <a:avLst/>
            <a:gdLst/>
            <a:ahLst/>
            <a:cxnLst/>
            <a:rect r="r" b="b" t="t" l="l"/>
            <a:pathLst>
              <a:path h="1523972" w="1523972">
                <a:moveTo>
                  <a:pt x="0" y="0"/>
                </a:moveTo>
                <a:lnTo>
                  <a:pt x="1523972" y="0"/>
                </a:lnTo>
                <a:lnTo>
                  <a:pt x="1523972" y="1523972"/>
                </a:lnTo>
                <a:lnTo>
                  <a:pt x="0" y="15239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577338" y="2067881"/>
            <a:ext cx="2308559" cy="1452090"/>
          </a:xfrm>
          <a:custGeom>
            <a:avLst/>
            <a:gdLst/>
            <a:ahLst/>
            <a:cxnLst/>
            <a:rect r="r" b="b" t="t" l="l"/>
            <a:pathLst>
              <a:path h="1452090" w="2308559">
                <a:moveTo>
                  <a:pt x="0" y="0"/>
                </a:moveTo>
                <a:lnTo>
                  <a:pt x="2308559" y="0"/>
                </a:lnTo>
                <a:lnTo>
                  <a:pt x="2308559" y="1452090"/>
                </a:lnTo>
                <a:lnTo>
                  <a:pt x="0" y="14520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643518" y="1999954"/>
            <a:ext cx="7615782" cy="73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0"/>
              </a:lnSpc>
              <a:spcBef>
                <a:spcPct val="0"/>
              </a:spcBef>
            </a:pPr>
            <a:r>
              <a:rPr lang="en-US" b="true" sz="5500" spc="-275" strike="noStrike" u="none">
                <a:solidFill>
                  <a:srgbClr val="C9990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Metodología del Proyecto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43518" y="2929108"/>
            <a:ext cx="7615782" cy="5336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 spc="-44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1. Metodología Tradicional en cascada</a:t>
            </a:r>
          </a:p>
          <a:p>
            <a:pPr algn="l">
              <a:lnSpc>
                <a:spcPts val="3080"/>
              </a:lnSpc>
            </a:pPr>
            <a:r>
              <a:rPr lang="en-US" sz="2200" spc="-4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en-US" sz="2200" spc="-4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 aplicó la metodología en cascada, </a:t>
            </a:r>
            <a:r>
              <a:rPr lang="en-US" sz="2200" spc="-4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2200" spc="-4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</a:t>
            </a:r>
            <a:r>
              <a:rPr lang="en-US" sz="2200" spc="-4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en-US" sz="2200" spc="-4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</a:t>
            </a:r>
            <a:r>
              <a:rPr lang="en-US" sz="2200" spc="-4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2200" spc="-44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 para proyectos con requisitos estables, siguiendo etapas clásicas: Requisitos, Diseño, Desarrollo y Evaluación.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</a:pPr>
            <a:r>
              <a:rPr lang="en-US" sz="2200" spc="-44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2. Herramientas utilizadas</a:t>
            </a:r>
          </a:p>
          <a:p>
            <a:pPr algn="l">
              <a:lnSpc>
                <a:spcPts val="2940"/>
              </a:lnSpc>
            </a:pPr>
            <a:r>
              <a:rPr lang="en-US" sz="2100" spc="-42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en-US" sz="2100" spc="-42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 emplearon herramientas específicas en cada fase: Fig</a:t>
            </a:r>
            <a:r>
              <a:rPr lang="en-US" sz="2100" spc="-42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en-US" sz="2100" spc="-42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lang="en-US" sz="2100" spc="-42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pa</a:t>
            </a:r>
            <a:r>
              <a:rPr lang="en-US" sz="2100" spc="-42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en-US" sz="2100" spc="-42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US" sz="2100" spc="-42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prototipos, StarUML para diagramas UML y Word para documentación técnica.</a:t>
            </a:r>
          </a:p>
          <a:p>
            <a:pPr algn="l">
              <a:lnSpc>
                <a:spcPts val="3080"/>
              </a:lnSpc>
            </a:pPr>
          </a:p>
          <a:p>
            <a:pPr algn="l">
              <a:lnSpc>
                <a:spcPts val="3080"/>
              </a:lnSpc>
            </a:pPr>
            <a:r>
              <a:rPr lang="en-US" sz="2200" spc="-44" b="true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3. Comunicación clara</a:t>
            </a:r>
          </a:p>
          <a:p>
            <a:pPr algn="l">
              <a:lnSpc>
                <a:spcPts val="2940"/>
              </a:lnSpc>
            </a:pPr>
            <a:r>
              <a:rPr lang="en-US" sz="2100" spc="-42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 prom</a:t>
            </a:r>
            <a:r>
              <a:rPr lang="en-US" sz="2100" spc="-42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ovió u</a:t>
            </a:r>
            <a:r>
              <a:rPr lang="en-US" sz="2100" spc="-42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na comunicación clara, división justa de tareas y valoración del capital humano para un trab</a:t>
            </a:r>
            <a:r>
              <a:rPr lang="en-US" sz="2100" spc="-42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ajo colaborativo eficiente y ordenado.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44" r="0" b="-5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1897" y="1566498"/>
            <a:ext cx="17664206" cy="7154003"/>
          </a:xfrm>
          <a:custGeom>
            <a:avLst/>
            <a:gdLst/>
            <a:ahLst/>
            <a:cxnLst/>
            <a:rect r="r" b="b" t="t" l="l"/>
            <a:pathLst>
              <a:path h="7154003" w="17664206">
                <a:moveTo>
                  <a:pt x="0" y="0"/>
                </a:moveTo>
                <a:lnTo>
                  <a:pt x="17664206" y="0"/>
                </a:lnTo>
                <a:lnTo>
                  <a:pt x="17664206" y="7154004"/>
                </a:lnTo>
                <a:lnTo>
                  <a:pt x="0" y="7154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44" r="0" b="-5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66607" y="-2727261"/>
            <a:ext cx="7190613" cy="8229600"/>
          </a:xfrm>
          <a:custGeom>
            <a:avLst/>
            <a:gdLst/>
            <a:ahLst/>
            <a:cxnLst/>
            <a:rect r="r" b="b" t="t" l="l"/>
            <a:pathLst>
              <a:path h="8229600" w="7190613">
                <a:moveTo>
                  <a:pt x="0" y="0"/>
                </a:moveTo>
                <a:lnTo>
                  <a:pt x="7190613" y="0"/>
                </a:lnTo>
                <a:lnTo>
                  <a:pt x="71906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65180" y="4614369"/>
            <a:ext cx="9569302" cy="8229600"/>
          </a:xfrm>
          <a:custGeom>
            <a:avLst/>
            <a:gdLst/>
            <a:ahLst/>
            <a:cxnLst/>
            <a:rect r="r" b="b" t="t" l="l"/>
            <a:pathLst>
              <a:path h="8229600" w="9569302">
                <a:moveTo>
                  <a:pt x="0" y="0"/>
                </a:moveTo>
                <a:lnTo>
                  <a:pt x="9569303" y="0"/>
                </a:lnTo>
                <a:lnTo>
                  <a:pt x="95693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714786"/>
            <a:ext cx="16230600" cy="6857428"/>
          </a:xfrm>
          <a:custGeom>
            <a:avLst/>
            <a:gdLst/>
            <a:ahLst/>
            <a:cxnLst/>
            <a:rect r="r" b="b" t="t" l="l"/>
            <a:pathLst>
              <a:path h="6857428" w="16230600">
                <a:moveTo>
                  <a:pt x="0" y="0"/>
                </a:moveTo>
                <a:lnTo>
                  <a:pt x="16230600" y="0"/>
                </a:lnTo>
                <a:lnTo>
                  <a:pt x="16230600" y="6857428"/>
                </a:lnTo>
                <a:lnTo>
                  <a:pt x="0" y="68574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44" r="0" b="-544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51415" y="3803184"/>
            <a:ext cx="3992585" cy="4487391"/>
            <a:chOff x="0" y="0"/>
            <a:chExt cx="5323446" cy="598318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0153" t="0" r="20153" b="0"/>
            <a:stretch>
              <a:fillRect/>
            </a:stretch>
          </p:blipFill>
          <p:spPr>
            <a:xfrm flipH="false" flipV="false">
              <a:off x="0" y="0"/>
              <a:ext cx="5323446" cy="5983187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9144000" y="3803184"/>
            <a:ext cx="3992585" cy="4487391"/>
            <a:chOff x="0" y="0"/>
            <a:chExt cx="5323446" cy="5983187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21690" t="0" r="21690" b="0"/>
            <a:stretch>
              <a:fillRect/>
            </a:stretch>
          </p:blipFill>
          <p:spPr>
            <a:xfrm flipH="false" flipV="false">
              <a:off x="0" y="0"/>
              <a:ext cx="5323446" cy="5983187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4938988" y="3592651"/>
            <a:ext cx="8410024" cy="7081941"/>
          </a:xfrm>
          <a:custGeom>
            <a:avLst/>
            <a:gdLst/>
            <a:ahLst/>
            <a:cxnLst/>
            <a:rect r="r" b="b" t="t" l="l"/>
            <a:pathLst>
              <a:path h="7081941" w="8410024">
                <a:moveTo>
                  <a:pt x="0" y="0"/>
                </a:moveTo>
                <a:lnTo>
                  <a:pt x="8410024" y="0"/>
                </a:lnTo>
                <a:lnTo>
                  <a:pt x="8410024" y="7081941"/>
                </a:lnTo>
                <a:lnTo>
                  <a:pt x="0" y="7081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67769" y="6997441"/>
            <a:ext cx="2152462" cy="4521718"/>
          </a:xfrm>
          <a:custGeom>
            <a:avLst/>
            <a:gdLst/>
            <a:ahLst/>
            <a:cxnLst/>
            <a:rect r="r" b="b" t="t" l="l"/>
            <a:pathLst>
              <a:path h="4521718" w="2152462">
                <a:moveTo>
                  <a:pt x="0" y="0"/>
                </a:moveTo>
                <a:lnTo>
                  <a:pt x="2152462" y="0"/>
                </a:lnTo>
                <a:lnTo>
                  <a:pt x="2152462" y="4521718"/>
                </a:lnTo>
                <a:lnTo>
                  <a:pt x="0" y="45217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4535544" y="4149570"/>
            <a:ext cx="1795492" cy="693182"/>
          </a:xfrm>
          <a:prstGeom prst="line">
            <a:avLst/>
          </a:prstGeom>
          <a:ln cap="rnd" w="19050">
            <a:solidFill>
              <a:srgbClr val="C9990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0" id="10"/>
          <p:cNvSpPr/>
          <p:nvPr/>
        </p:nvSpPr>
        <p:spPr>
          <a:xfrm flipH="true">
            <a:off x="12140294" y="4121318"/>
            <a:ext cx="1946514" cy="1208197"/>
          </a:xfrm>
          <a:prstGeom prst="line">
            <a:avLst/>
          </a:prstGeom>
          <a:ln cap="rnd" w="19050">
            <a:solidFill>
              <a:srgbClr val="C9990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1" id="11"/>
          <p:cNvSpPr/>
          <p:nvPr/>
        </p:nvSpPr>
        <p:spPr>
          <a:xfrm flipH="true">
            <a:off x="10017515" y="7326551"/>
            <a:ext cx="4074317" cy="1091710"/>
          </a:xfrm>
          <a:prstGeom prst="line">
            <a:avLst/>
          </a:prstGeom>
          <a:ln cap="rnd" w="19050">
            <a:solidFill>
              <a:srgbClr val="C9990E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2" id="12"/>
          <p:cNvSpPr txBox="true"/>
          <p:nvPr/>
        </p:nvSpPr>
        <p:spPr>
          <a:xfrm rot="0">
            <a:off x="3764011" y="1434692"/>
            <a:ext cx="10759977" cy="93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b="true" sz="6999" spc="-349" strike="noStrike" u="none">
                <a:solidFill>
                  <a:srgbClr val="C9990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Prototipo (Figma)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64011" y="2449649"/>
            <a:ext cx="10759977" cy="790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3000" spc="-15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Demostración visual de las pantallas de Registro del Conductor y Comprobante de Salida, facilitando el uso y comprensión del sistema.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91831" y="3794312"/>
            <a:ext cx="3516860" cy="355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4"/>
              </a:lnSpc>
            </a:pPr>
            <a:r>
              <a:rPr lang="en-US" sz="2103" spc="-42" b="true">
                <a:solidFill>
                  <a:srgbClr val="C9990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🧑‍💼 Usuarios clave del sistema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91831" y="4459145"/>
            <a:ext cx="3978841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El diseño considera la experiencia de funcionarios para verificación y gestión, y conductores para ingreso de datos y autorizaciones claras.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8809" y="4644314"/>
            <a:ext cx="404673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b="true" sz="2000" spc="-40">
                <a:solidFill>
                  <a:srgbClr val="C9990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🖌️ Prototipo diseñado en Figma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8809" y="5298285"/>
            <a:ext cx="3834172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El prototipo fue desarrollado en Figma, centrado en dos perfiles principales: funcionarios fronterizos y conductores, buscando simplicidad e intuición.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4091831" y="6951901"/>
            <a:ext cx="3516860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-40" b="true">
                <a:solidFill>
                  <a:srgbClr val="C9990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🖥️ 📱Pantallas principales diseñadas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86808" y="7905353"/>
            <a:ext cx="3983864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Incluyen ingreso de datos, verificación documental y generación automática de autorizaciones y comprobantes para facilitar el proceso.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20984" y="990600"/>
            <a:ext cx="8246033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b="true" sz="1600" spc="80">
                <a:solidFill>
                  <a:srgbClr val="38B6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PROTOTIPO FUNCIONAL EN FIGMA SE TRABAJO EN BASE A LOS REQUISITOS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215812" y="316081"/>
            <a:ext cx="3660596" cy="1425239"/>
            <a:chOff x="0" y="0"/>
            <a:chExt cx="4880794" cy="190031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57866" cy="1900318"/>
            </a:xfrm>
            <a:custGeom>
              <a:avLst/>
              <a:gdLst/>
              <a:ahLst/>
              <a:cxnLst/>
              <a:rect r="r" b="b" t="t" l="l"/>
              <a:pathLst>
                <a:path h="1900318" w="1557866">
                  <a:moveTo>
                    <a:pt x="0" y="0"/>
                  </a:moveTo>
                  <a:lnTo>
                    <a:pt x="1557866" y="0"/>
                  </a:lnTo>
                  <a:lnTo>
                    <a:pt x="1557866" y="1900318"/>
                  </a:lnTo>
                  <a:lnTo>
                    <a:pt x="0" y="1900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3665" t="-50253" r="-296615" b="-55565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557866" y="271997"/>
              <a:ext cx="3322928" cy="1356324"/>
            </a:xfrm>
            <a:custGeom>
              <a:avLst/>
              <a:gdLst/>
              <a:ahLst/>
              <a:cxnLst/>
              <a:rect r="r" b="b" t="t" l="l"/>
              <a:pathLst>
                <a:path h="1356324" w="3322928">
                  <a:moveTo>
                    <a:pt x="0" y="0"/>
                  </a:moveTo>
                  <a:lnTo>
                    <a:pt x="3322928" y="0"/>
                  </a:lnTo>
                  <a:lnTo>
                    <a:pt x="3322928" y="1356324"/>
                  </a:lnTo>
                  <a:lnTo>
                    <a:pt x="0" y="1356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67555" t="-86366" r="-22433" b="-67523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44" r="0" b="-5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89794" y="-3524250"/>
            <a:ext cx="8606118" cy="8229600"/>
          </a:xfrm>
          <a:custGeom>
            <a:avLst/>
            <a:gdLst/>
            <a:ahLst/>
            <a:cxnLst/>
            <a:rect r="r" b="b" t="t" l="l"/>
            <a:pathLst>
              <a:path h="8229600" w="8606118">
                <a:moveTo>
                  <a:pt x="0" y="0"/>
                </a:moveTo>
                <a:lnTo>
                  <a:pt x="8606118" y="0"/>
                </a:lnTo>
                <a:lnTo>
                  <a:pt x="86061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03204" y="3788996"/>
            <a:ext cx="8969591" cy="8229600"/>
          </a:xfrm>
          <a:custGeom>
            <a:avLst/>
            <a:gdLst/>
            <a:ahLst/>
            <a:cxnLst/>
            <a:rect r="r" b="b" t="t" l="l"/>
            <a:pathLst>
              <a:path h="8229600" w="8969591">
                <a:moveTo>
                  <a:pt x="0" y="0"/>
                </a:moveTo>
                <a:lnTo>
                  <a:pt x="8969592" y="0"/>
                </a:lnTo>
                <a:lnTo>
                  <a:pt x="89695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07282" y="1028700"/>
            <a:ext cx="14473436" cy="8229309"/>
          </a:xfrm>
          <a:custGeom>
            <a:avLst/>
            <a:gdLst/>
            <a:ahLst/>
            <a:cxnLst/>
            <a:rect r="r" b="b" t="t" l="l"/>
            <a:pathLst>
              <a:path h="8229309" w="14473436">
                <a:moveTo>
                  <a:pt x="0" y="0"/>
                </a:moveTo>
                <a:lnTo>
                  <a:pt x="14473436" y="0"/>
                </a:lnTo>
                <a:lnTo>
                  <a:pt x="14473436" y="8229309"/>
                </a:lnTo>
                <a:lnTo>
                  <a:pt x="0" y="82293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6" t="0" r="-6238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44" r="0" b="-5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53694" y="5886481"/>
            <a:ext cx="9611212" cy="8229600"/>
          </a:xfrm>
          <a:custGeom>
            <a:avLst/>
            <a:gdLst/>
            <a:ahLst/>
            <a:cxnLst/>
            <a:rect r="r" b="b" t="t" l="l"/>
            <a:pathLst>
              <a:path h="8229600" w="9611212">
                <a:moveTo>
                  <a:pt x="0" y="0"/>
                </a:moveTo>
                <a:lnTo>
                  <a:pt x="9611212" y="0"/>
                </a:lnTo>
                <a:lnTo>
                  <a:pt x="96112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74359" y="-2343119"/>
            <a:ext cx="8606118" cy="8229600"/>
          </a:xfrm>
          <a:custGeom>
            <a:avLst/>
            <a:gdLst/>
            <a:ahLst/>
            <a:cxnLst/>
            <a:rect r="r" b="b" t="t" l="l"/>
            <a:pathLst>
              <a:path h="8229600" w="8606118">
                <a:moveTo>
                  <a:pt x="0" y="0"/>
                </a:moveTo>
                <a:lnTo>
                  <a:pt x="8606118" y="0"/>
                </a:lnTo>
                <a:lnTo>
                  <a:pt x="86061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6804" y="3094622"/>
            <a:ext cx="978854" cy="1045505"/>
          </a:xfrm>
          <a:custGeom>
            <a:avLst/>
            <a:gdLst/>
            <a:ahLst/>
            <a:cxnLst/>
            <a:rect r="r" b="b" t="t" l="l"/>
            <a:pathLst>
              <a:path h="1045505" w="978854">
                <a:moveTo>
                  <a:pt x="0" y="0"/>
                </a:moveTo>
                <a:lnTo>
                  <a:pt x="978854" y="0"/>
                </a:lnTo>
                <a:lnTo>
                  <a:pt x="978854" y="1045505"/>
                </a:lnTo>
                <a:lnTo>
                  <a:pt x="0" y="10455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29449" y="3037472"/>
            <a:ext cx="12829102" cy="562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6"/>
              </a:lnSpc>
            </a:pPr>
            <a:r>
              <a:rPr lang="en-US" b="true" sz="2912" spc="-58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1. Uso de Git y GitHub para control de versiones</a:t>
            </a:r>
          </a:p>
          <a:p>
            <a:pPr algn="just">
              <a:lnSpc>
                <a:spcPts val="4076"/>
              </a:lnSpc>
            </a:pPr>
            <a:r>
              <a:rPr lang="en-US" sz="2912" spc="-5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 utilizó Git junto con GitHub para mantener un historial documentado y facilitar la trazabilidad de cambios en el proyecto. </a:t>
            </a:r>
          </a:p>
          <a:p>
            <a:pPr algn="just">
              <a:lnSpc>
                <a:spcPts val="4076"/>
              </a:lnSpc>
            </a:pPr>
          </a:p>
          <a:p>
            <a:pPr algn="just">
              <a:lnSpc>
                <a:spcPts val="4076"/>
              </a:lnSpc>
            </a:pPr>
            <a:r>
              <a:rPr lang="en-US" b="true" sz="2912" spc="-58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2. Rama main como versión estable </a:t>
            </a:r>
          </a:p>
          <a:p>
            <a:pPr algn="just">
              <a:lnSpc>
                <a:spcPts val="4076"/>
              </a:lnSpc>
            </a:pPr>
            <a:r>
              <a:rPr lang="en-US" sz="2912" spc="-5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La rama 'main' almacenó la versión estable del sistema, garantizando una base segura para revisión y despliegue. </a:t>
            </a:r>
          </a:p>
          <a:p>
            <a:pPr algn="just">
              <a:lnSpc>
                <a:spcPts val="4076"/>
              </a:lnSpc>
            </a:pPr>
          </a:p>
          <a:p>
            <a:pPr algn="just">
              <a:lnSpc>
                <a:spcPts val="4076"/>
              </a:lnSpc>
            </a:pPr>
            <a:r>
              <a:rPr lang="en-US" b="true" sz="2912" spc="-58">
                <a:solidFill>
                  <a:srgbClr val="FFFFFF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3. Commits organizados por etapas</a:t>
            </a:r>
          </a:p>
          <a:p>
            <a:pPr algn="just">
              <a:lnSpc>
                <a:spcPts val="4076"/>
              </a:lnSpc>
            </a:pPr>
            <a:r>
              <a:rPr lang="en-US" sz="2912" spc="-5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Los commits se organiz</a:t>
            </a:r>
            <a:r>
              <a:rPr lang="en-US" sz="2912" spc="-58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aron según etapas clásicas del desarrollo, manteniendo orden y claridad en la evolución del proyecto.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36804" y="5217179"/>
            <a:ext cx="978854" cy="1338604"/>
          </a:xfrm>
          <a:custGeom>
            <a:avLst/>
            <a:gdLst/>
            <a:ahLst/>
            <a:cxnLst/>
            <a:rect r="r" b="b" t="t" l="l"/>
            <a:pathLst>
              <a:path h="1338604" w="978854">
                <a:moveTo>
                  <a:pt x="0" y="0"/>
                </a:moveTo>
                <a:lnTo>
                  <a:pt x="978854" y="0"/>
                </a:lnTo>
                <a:lnTo>
                  <a:pt x="978854" y="1338604"/>
                </a:lnTo>
                <a:lnTo>
                  <a:pt x="0" y="1338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2752" y="7632108"/>
            <a:ext cx="1286958" cy="643479"/>
          </a:xfrm>
          <a:custGeom>
            <a:avLst/>
            <a:gdLst/>
            <a:ahLst/>
            <a:cxnLst/>
            <a:rect r="r" b="b" t="t" l="l"/>
            <a:pathLst>
              <a:path h="643479" w="1286958">
                <a:moveTo>
                  <a:pt x="0" y="0"/>
                </a:moveTo>
                <a:lnTo>
                  <a:pt x="1286958" y="0"/>
                </a:lnTo>
                <a:lnTo>
                  <a:pt x="1286958" y="643479"/>
                </a:lnTo>
                <a:lnTo>
                  <a:pt x="0" y="643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09135" y="1317658"/>
            <a:ext cx="9069730" cy="106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99"/>
              </a:lnSpc>
              <a:spcBef>
                <a:spcPct val="0"/>
              </a:spcBef>
            </a:pPr>
            <a:r>
              <a:rPr lang="en-US" b="true" sz="7999" spc="-399">
                <a:solidFill>
                  <a:srgbClr val="C9990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Control de Versiones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44" r="0" b="-5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82394" y="6502689"/>
            <a:ext cx="9611212" cy="8229600"/>
          </a:xfrm>
          <a:custGeom>
            <a:avLst/>
            <a:gdLst/>
            <a:ahLst/>
            <a:cxnLst/>
            <a:rect r="r" b="b" t="t" l="l"/>
            <a:pathLst>
              <a:path h="8229600" w="9611212">
                <a:moveTo>
                  <a:pt x="0" y="0"/>
                </a:moveTo>
                <a:lnTo>
                  <a:pt x="9611212" y="0"/>
                </a:lnTo>
                <a:lnTo>
                  <a:pt x="96112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996983" y="-2343119"/>
            <a:ext cx="8606118" cy="8229600"/>
          </a:xfrm>
          <a:custGeom>
            <a:avLst/>
            <a:gdLst/>
            <a:ahLst/>
            <a:cxnLst/>
            <a:rect r="r" b="b" t="t" l="l"/>
            <a:pathLst>
              <a:path h="8229600" w="8606118">
                <a:moveTo>
                  <a:pt x="0" y="0"/>
                </a:moveTo>
                <a:lnTo>
                  <a:pt x="8606118" y="0"/>
                </a:lnTo>
                <a:lnTo>
                  <a:pt x="86061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03466" y="2275265"/>
            <a:ext cx="14988534" cy="7385547"/>
          </a:xfrm>
          <a:custGeom>
            <a:avLst/>
            <a:gdLst/>
            <a:ahLst/>
            <a:cxnLst/>
            <a:rect r="r" b="b" t="t" l="l"/>
            <a:pathLst>
              <a:path h="7385547" w="14988534">
                <a:moveTo>
                  <a:pt x="0" y="0"/>
                </a:moveTo>
                <a:lnTo>
                  <a:pt x="14988533" y="0"/>
                </a:lnTo>
                <a:lnTo>
                  <a:pt x="14988533" y="7385546"/>
                </a:lnTo>
                <a:lnTo>
                  <a:pt x="0" y="73855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21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09135" y="711234"/>
            <a:ext cx="9069730" cy="106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99"/>
              </a:lnSpc>
              <a:spcBef>
                <a:spcPct val="0"/>
              </a:spcBef>
            </a:pPr>
            <a:r>
              <a:rPr lang="en-US" b="true" sz="7999" spc="-399">
                <a:solidFill>
                  <a:srgbClr val="C9990E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Conclusion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DAGstEbzgx0</dc:identifier>
  <dcterms:modified xsi:type="dcterms:W3CDTF">2011-08-01T06:04:30Z</dcterms:modified>
  <cp:revision>1</cp:revision>
  <dc:title> Frontera Digital – Sistema de Control Vehicular Aduana Chile–Argentina</dc:title>
</cp:coreProperties>
</file>